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44</c:v>
                </c:pt>
                <c:pt idx="2">
                  <c:v>47</c:v>
                </c:pt>
                <c:pt idx="3">
                  <c:v>49</c:v>
                </c:pt>
                <c:pt idx="4">
                  <c:v>45</c:v>
                </c:pt>
                <c:pt idx="5">
                  <c:v>45</c:v>
                </c:pt>
                <c:pt idx="6">
                  <c:v>44</c:v>
                </c:pt>
                <c:pt idx="7">
                  <c:v>48</c:v>
                </c:pt>
                <c:pt idx="8">
                  <c:v>48</c:v>
                </c:pt>
                <c:pt idx="9">
                  <c:v>49</c:v>
                </c:pt>
                <c:pt idx="10">
                  <c:v>40</c:v>
                </c:pt>
                <c:pt idx="11">
                  <c:v>45</c:v>
                </c:pt>
                <c:pt idx="12">
                  <c:v>46</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27</c:v>
                </c:pt>
                <c:pt idx="3">
                  <c:v>28</c:v>
                </c:pt>
                <c:pt idx="4">
                  <c:v>30</c:v>
                </c:pt>
                <c:pt idx="5">
                  <c:v>35</c:v>
                </c:pt>
                <c:pt idx="6">
                  <c:v>30</c:v>
                </c:pt>
                <c:pt idx="7">
                  <c:v>29</c:v>
                </c:pt>
                <c:pt idx="8">
                  <c:v>30</c:v>
                </c:pt>
                <c:pt idx="9">
                  <c:v>32</c:v>
                </c:pt>
                <c:pt idx="10">
                  <c:v>32</c:v>
                </c:pt>
                <c:pt idx="11">
                  <c:v>27</c:v>
                </c:pt>
                <c:pt idx="12">
                  <c:v>28</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48</c:v>
                </c:pt>
                <c:pt idx="2">
                  <c:v>42</c:v>
                </c:pt>
                <c:pt idx="3">
                  <c:v>41</c:v>
                </c:pt>
                <c:pt idx="4">
                  <c:v>48</c:v>
                </c:pt>
                <c:pt idx="5">
                  <c:v>50</c:v>
                </c:pt>
                <c:pt idx="6">
                  <c:v>47</c:v>
                </c:pt>
                <c:pt idx="7">
                  <c:v>50</c:v>
                </c:pt>
                <c:pt idx="8">
                  <c:v>41</c:v>
                </c:pt>
                <c:pt idx="9">
                  <c:v>46</c:v>
                </c:pt>
                <c:pt idx="10">
                  <c:v>41</c:v>
                </c:pt>
                <c:pt idx="11">
                  <c:v>48</c:v>
                </c:pt>
                <c:pt idx="12">
                  <c:v>50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34</c:v>
                </c:pt>
                <c:pt idx="2">
                  <c:v>28</c:v>
                </c:pt>
                <c:pt idx="3">
                  <c:v>34</c:v>
                </c:pt>
                <c:pt idx="4">
                  <c:v>34</c:v>
                </c:pt>
                <c:pt idx="5">
                  <c:v>29</c:v>
                </c:pt>
                <c:pt idx="6">
                  <c:v>28</c:v>
                </c:pt>
                <c:pt idx="7">
                  <c:v>31</c:v>
                </c:pt>
                <c:pt idx="8">
                  <c:v>28</c:v>
                </c:pt>
                <c:pt idx="9">
                  <c:v>27</c:v>
                </c:pt>
                <c:pt idx="10">
                  <c:v>29</c:v>
                </c:pt>
                <c:pt idx="11">
                  <c:v>31</c:v>
                </c:pt>
                <c:pt idx="12">
                  <c:v>27</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43</c:v>
                </c:pt>
                <c:pt idx="2">
                  <c:v>40</c:v>
                </c:pt>
                <c:pt idx="3">
                  <c:v>47</c:v>
                </c:pt>
                <c:pt idx="4">
                  <c:v>41</c:v>
                </c:pt>
                <c:pt idx="5">
                  <c:v>48</c:v>
                </c:pt>
                <c:pt idx="6">
                  <c:v>47</c:v>
                </c:pt>
                <c:pt idx="7">
                  <c:v>44</c:v>
                </c:pt>
                <c:pt idx="8">
                  <c:v>44</c:v>
                </c:pt>
                <c:pt idx="9">
                  <c:v>48</c:v>
                </c:pt>
                <c:pt idx="10">
                  <c:v>43</c:v>
                </c:pt>
                <c:pt idx="11">
                  <c:v>49</c:v>
                </c:pt>
                <c:pt idx="12">
                  <c:v>44</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35</c:v>
                </c:pt>
                <c:pt idx="2">
                  <c:v>30</c:v>
                </c:pt>
                <c:pt idx="3">
                  <c:v>27</c:v>
                </c:pt>
                <c:pt idx="4">
                  <c:v>27</c:v>
                </c:pt>
                <c:pt idx="5">
                  <c:v>35</c:v>
                </c:pt>
                <c:pt idx="6">
                  <c:v>30</c:v>
                </c:pt>
                <c:pt idx="7">
                  <c:v>27</c:v>
                </c:pt>
                <c:pt idx="8">
                  <c:v>25</c:v>
                </c:pt>
                <c:pt idx="9">
                  <c:v>33</c:v>
                </c:pt>
                <c:pt idx="10">
                  <c:v>27</c:v>
                </c:pt>
                <c:pt idx="11">
                  <c:v>34</c:v>
                </c:pt>
                <c:pt idx="12">
                  <c:v>29</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exhibits remarkable dynamism, driven by increasing disposable income, a surge in population growth, particularly in emerging economies, and technological advancements. Key market players are focusing on innovation, with a growing trend towards educational and smart toys. Additionally, there is a marked trend towards online sales channels that are further fuelled by the Covid-19 pandemic. The future outlook appears promising with potential growth opportunities in under-tapped markets and increased collaboration between toy manufacturers and entertainment content creators. However, regulatory challenges and safety concerns may impact market growth.</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 Gaming Platforms: The global toy market is witnessing strong growth due to the increasing popularity of digital gaming platforms. With the rise of internet usage and technological advancements, kids are inclining towards video games and e-sports. This trend is expected to positively influence the demand for toys with digital features, supporting the market expansion. Vendors are innovatively integrating digital elements such as Virtual Reality (VR), Augmented Reality (AR), and Artificial Intelligence (AI) to offer immersive gaming experiences, enhancing their product portfolio's attractiveness and diverse market reach.
Rise of E-commerce: The surge in online shopping has significant implications on the global toy market. E-commerce platforms offer convenience, variety, and competitive pricing, attracting a vast consumer base. Online platforms also enable companies to promote their products efficiently, reaching a broader audience. With COVID-19 enforcing social distancing norms globally, online sales have spiked even further. This trend has compelled suppliers to strengthen their online presence and distribution channels, positively bolstering overall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ever-evolving digital and technological advancements in toy manufacturing are influencing globally produced toys, creating new trends and preferences among customer groups. The utilisation of AI, Augmented Reality (AR) and robotics in the development of interactive toys enables an engaging and stimulating experience for users. For example, Global toy giants like Hasbro and Mattel are incorporating innovative technology in their products, offering interactive toys like AR-enabled games which are experiencing high demand globally.
The rise of educational toys enhanced with technology is another key driver. They not only entertain but also aid in the intellectual and emotional development of children. Iconic Montessori method revolves around interactive learning experiences, manufacturers like Fisher-Price and LeapFrog are creating toys that blend fun with learning outcomes, enhancing their market position.
Additionally, to cater the increasing demand for personalized toys, manufacturers are utilizing technologies like 3D printing for customization. This allows them to create unique and tailor-made toys catering to the specific needs and tastes of the consumers. This trend is especially prevalent among collectors and enthusiasts seeking exclusive or limited edition items, giving a new dimension to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Evolving Technological Advancements in Toy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experiencing significant hurdles in its development due to substantial initial investment and setup costs. To design, innovate, and manufacture toys that meet the evolving expectations of the global market, companies have to invest heavily in R&amp;D, prototyping, safety testing, material cost, and mass production, among other things. This financial burden, particularly on startups and smaller companies, inhibits their capacity to compete in the market and consequently stifles the overall market growth.
Moreover, the setup costs associated with establishing retail outlets, warehouses, and online platforms add up, widening the financial gap even further. These costs also extend to marketing campaigns designed to enhance product visibility and consumer engagement. Such large upfront investments risk profitability, particularly with a product market where trends and consumer preference change rapidly, thus presenting a considerable challenge to the expansion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